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0" r:id="rId2"/>
    <p:sldId id="258" r:id="rId3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5"/>
    <p:restoredTop sz="96208"/>
  </p:normalViewPr>
  <p:slideViewPr>
    <p:cSldViewPr snapToGrid="0" snapToObjects="1">
      <p:cViewPr varScale="1">
        <p:scale>
          <a:sx n="97" d="100"/>
          <a:sy n="97" d="100"/>
        </p:scale>
        <p:origin x="1216" y="208"/>
      </p:cViewPr>
      <p:guideLst>
        <p:guide orient="horz" pos="232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5C23-E22F-FD4D-9A67-25609B556714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43000"/>
            <a:ext cx="4051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E7444-68D3-3847-89A7-8B25CF4D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8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30becbfa7_0_197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930becbfa7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43000"/>
            <a:ext cx="4049713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837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2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print">
  <p:cSld name="To pr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2994" y="0"/>
            <a:ext cx="9598606" cy="7315200"/>
          </a:xfrm>
          <a:prstGeom prst="rect">
            <a:avLst/>
          </a:prstGeom>
          <a:solidFill>
            <a:srgbClr val="4492C6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0055" tIns="40018" rIns="80055" bIns="40018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93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8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4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2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18A2-0C2E-464D-92BB-7F6B1760581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6F5A1-3BAC-104C-9D35-DCCBE995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21;p15">
            <a:extLst>
              <a:ext uri="{FF2B5EF4-FFF2-40B4-BE49-F238E27FC236}">
                <a16:creationId xmlns:a16="http://schemas.microsoft.com/office/drawing/2014/main" id="{BBAEF052-F13B-2A49-BEED-975ED95F3833}"/>
              </a:ext>
            </a:extLst>
          </p:cNvPr>
          <p:cNvSpPr txBox="1"/>
          <p:nvPr/>
        </p:nvSpPr>
        <p:spPr>
          <a:xfrm>
            <a:off x="477079" y="988102"/>
            <a:ext cx="4203702" cy="350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300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Mark your ballot</a:t>
            </a:r>
            <a:endParaRPr sz="14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Verify your selections carefully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Pack and seal it</a:t>
            </a:r>
            <a:endParaRPr sz="14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667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Put your ballot in the “Official Election Ballot” envelope and seal it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667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Put the “Official Election Ballot” envelope in the larger Return  Envelope and seal it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Sign and date it </a:t>
            </a:r>
            <a:endParaRPr sz="14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Fill in the Voter’s Declaration on the ballot-return envelope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Make sure to </a:t>
            </a:r>
            <a:r>
              <a:rPr lang="en" sz="105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sign</a:t>
            </a: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and </a:t>
            </a:r>
            <a:r>
              <a:rPr lang="en" sz="105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date </a:t>
            </a: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it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Return it</a:t>
            </a:r>
            <a:endParaRPr sz="1400" b="1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By mail—No postage necessary</a:t>
            </a:r>
          </a:p>
          <a:p>
            <a:pPr marL="209550" indent="-171450">
              <a:lnSpc>
                <a:spcPct val="105000"/>
              </a:lnSpc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At a drop box – Find the one closest to you on our website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>
              <a:lnSpc>
                <a:spcPct val="105000"/>
              </a:lnSpc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In person—Drop your ballot off at the County Board of Elections, Monday – Friday, 8:30 am – 5 pm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21" name="Google Shape;122;p15">
            <a:extLst>
              <a:ext uri="{FF2B5EF4-FFF2-40B4-BE49-F238E27FC236}">
                <a16:creationId xmlns:a16="http://schemas.microsoft.com/office/drawing/2014/main" id="{A04C86D8-68AC-3046-9F1C-847194660F17}"/>
              </a:ext>
            </a:extLst>
          </p:cNvPr>
          <p:cNvSpPr txBox="1"/>
          <p:nvPr/>
        </p:nvSpPr>
        <p:spPr>
          <a:xfrm>
            <a:off x="-7353" y="4128979"/>
            <a:ext cx="4766623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5000"/>
              </a:lnSpc>
            </a:pPr>
            <a:r>
              <a:rPr lang="en-US" sz="105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If you lose your ballot or make a mistake</a:t>
            </a: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contact us right away</a:t>
            </a:r>
          </a:p>
        </p:txBody>
      </p:sp>
      <p:sp>
        <p:nvSpPr>
          <p:cNvPr id="26" name="Google Shape;128;p15">
            <a:extLst>
              <a:ext uri="{FF2B5EF4-FFF2-40B4-BE49-F238E27FC236}">
                <a16:creationId xmlns:a16="http://schemas.microsoft.com/office/drawing/2014/main" id="{08950469-5B3E-9840-8B41-6CCFDDDEEFD0}"/>
              </a:ext>
            </a:extLst>
          </p:cNvPr>
          <p:cNvSpPr txBox="1"/>
          <p:nvPr/>
        </p:nvSpPr>
        <p:spPr>
          <a:xfrm>
            <a:off x="-22344" y="342901"/>
            <a:ext cx="4605272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5000"/>
              </a:lnSpc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Return your ballot as early as possible. . The post office suggests mailing your ballot by  October 27. We must </a:t>
            </a:r>
            <a:r>
              <a:rPr lang="en" sz="105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receive</a:t>
            </a: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your ballot by </a:t>
            </a:r>
            <a:r>
              <a:rPr lang="en" sz="105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November 3 at 8 pm. Postmarks don’t count!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33593D-63AB-3F4D-8605-136D1590206F}"/>
              </a:ext>
            </a:extLst>
          </p:cNvPr>
          <p:cNvCxnSpPr>
            <a:cxnSpLocks/>
          </p:cNvCxnSpPr>
          <p:nvPr/>
        </p:nvCxnSpPr>
        <p:spPr>
          <a:xfrm flipH="1">
            <a:off x="4800602" y="0"/>
            <a:ext cx="1285" cy="731410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Google Shape;128;p15">
            <a:extLst>
              <a:ext uri="{FF2B5EF4-FFF2-40B4-BE49-F238E27FC236}">
                <a16:creationId xmlns:a16="http://schemas.microsoft.com/office/drawing/2014/main" id="{5503F8C6-6B57-2E42-87ED-F6678541921A}"/>
              </a:ext>
            </a:extLst>
          </p:cNvPr>
          <p:cNvSpPr txBox="1"/>
          <p:nvPr/>
        </p:nvSpPr>
        <p:spPr>
          <a:xfrm>
            <a:off x="-14149" y="4476600"/>
            <a:ext cx="4606661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If you cannot return your ballot by the deadline, you can still vote in person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Bring your ballot and envelope to the polling place so you can turn them in and vote a regular ballot.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If you don’t have your mail-in ballot, you will vote a provisional ballot which will be counted once we determine that you have not voted by mail.</a:t>
            </a:r>
          </a:p>
        </p:txBody>
      </p:sp>
      <p:pic>
        <p:nvPicPr>
          <p:cNvPr id="52" name="Google Shape;123;p15">
            <a:extLst>
              <a:ext uri="{FF2B5EF4-FFF2-40B4-BE49-F238E27FC236}">
                <a16:creationId xmlns:a16="http://schemas.microsoft.com/office/drawing/2014/main" id="{A37C37DE-EC26-0C49-A66D-B98FC99EA7D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3069" y="1603617"/>
            <a:ext cx="377631" cy="37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24;p15">
            <a:extLst>
              <a:ext uri="{FF2B5EF4-FFF2-40B4-BE49-F238E27FC236}">
                <a16:creationId xmlns:a16="http://schemas.microsoft.com/office/drawing/2014/main" id="{FDE1431A-505C-2E4B-83D2-56ABC430D58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700" y="2424470"/>
            <a:ext cx="377631" cy="37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25;p15">
            <a:extLst>
              <a:ext uri="{FF2B5EF4-FFF2-40B4-BE49-F238E27FC236}">
                <a16:creationId xmlns:a16="http://schemas.microsoft.com/office/drawing/2014/main" id="{E412F9F4-95C1-7D4C-AB09-B161AD3078E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700" y="1087160"/>
            <a:ext cx="377641" cy="377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26;p15">
            <a:extLst>
              <a:ext uri="{FF2B5EF4-FFF2-40B4-BE49-F238E27FC236}">
                <a16:creationId xmlns:a16="http://schemas.microsoft.com/office/drawing/2014/main" id="{E3E168B9-8E75-FC4F-A838-20E7C62A0E1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-10035"/>
          <a:stretch/>
        </p:blipFill>
        <p:spPr>
          <a:xfrm>
            <a:off x="93069" y="3121700"/>
            <a:ext cx="377631" cy="37763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70;p14">
            <a:extLst>
              <a:ext uri="{FF2B5EF4-FFF2-40B4-BE49-F238E27FC236}">
                <a16:creationId xmlns:a16="http://schemas.microsoft.com/office/drawing/2014/main" id="{1F37D260-EEEA-0144-B4FE-43718FE493AC}"/>
              </a:ext>
            </a:extLst>
          </p:cNvPr>
          <p:cNvSpPr txBox="1"/>
          <p:nvPr/>
        </p:nvSpPr>
        <p:spPr>
          <a:xfrm>
            <a:off x="-3975" y="-71101"/>
            <a:ext cx="4663504" cy="43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Voting by mail is </a:t>
            </a:r>
            <a:r>
              <a:rPr lang="en" sz="220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easy</a:t>
            </a:r>
            <a:r>
              <a:rPr lang="en" sz="220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and </a:t>
            </a:r>
            <a:r>
              <a:rPr lang="en" sz="220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secure!</a:t>
            </a:r>
            <a:endParaRPr sz="22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4CC924-DB57-254B-91C1-3794857EB4B2}"/>
              </a:ext>
            </a:extLst>
          </p:cNvPr>
          <p:cNvCxnSpPr>
            <a:cxnSpLocks/>
          </p:cNvCxnSpPr>
          <p:nvPr/>
        </p:nvCxnSpPr>
        <p:spPr>
          <a:xfrm>
            <a:off x="324680" y="5562600"/>
            <a:ext cx="388620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A40F314-C5DA-6440-8CBB-0AACFEEAFA96}"/>
              </a:ext>
            </a:extLst>
          </p:cNvPr>
          <p:cNvSpPr/>
          <p:nvPr/>
        </p:nvSpPr>
        <p:spPr>
          <a:xfrm>
            <a:off x="96080" y="5715000"/>
            <a:ext cx="4343400" cy="14478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/>
              <a:t>Contact Information</a:t>
            </a:r>
          </a:p>
          <a:p>
            <a:r>
              <a:rPr lang="en-US" sz="1050" dirty="0"/>
              <a:t>County name</a:t>
            </a:r>
          </a:p>
          <a:p>
            <a:r>
              <a:rPr lang="en-US" sz="1050" dirty="0"/>
              <a:t>Phone number</a:t>
            </a:r>
          </a:p>
          <a:p>
            <a:r>
              <a:rPr lang="en-US" sz="1050" dirty="0"/>
              <a:t>Address</a:t>
            </a:r>
          </a:p>
          <a:p>
            <a:r>
              <a:rPr lang="en-US" sz="1050" dirty="0"/>
              <a:t>Hours</a:t>
            </a:r>
          </a:p>
        </p:txBody>
      </p:sp>
      <p:sp>
        <p:nvSpPr>
          <p:cNvPr id="34" name="Google Shape;121;p15">
            <a:extLst>
              <a:ext uri="{FF2B5EF4-FFF2-40B4-BE49-F238E27FC236}">
                <a16:creationId xmlns:a16="http://schemas.microsoft.com/office/drawing/2014/main" id="{A4F8D186-0CB5-D545-A4DE-1EB27201AB52}"/>
              </a:ext>
            </a:extLst>
          </p:cNvPr>
          <p:cNvSpPr txBox="1"/>
          <p:nvPr/>
        </p:nvSpPr>
        <p:spPr>
          <a:xfrm>
            <a:off x="5571377" y="1063052"/>
            <a:ext cx="4203702" cy="350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300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Mark your ballot</a:t>
            </a:r>
            <a:endParaRPr sz="14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Verify your selections carefully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Pack and seal it</a:t>
            </a: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Put your ballot in the ballot return envelope.</a:t>
            </a: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Be sure to seal the envelope.</a:t>
            </a:r>
            <a:endParaRPr sz="105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Sign and date it </a:t>
            </a:r>
            <a:endParaRPr sz="14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Fill in the form on the back of this envelope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Make sure to </a:t>
            </a:r>
            <a:r>
              <a:rPr lang="en" sz="105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sign</a:t>
            </a: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and </a:t>
            </a:r>
            <a:r>
              <a:rPr lang="en" sz="105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date </a:t>
            </a: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it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Return it</a:t>
            </a:r>
            <a:endParaRPr sz="1400" b="1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By mail—Be sure to add stamps for enough postage</a:t>
            </a:r>
          </a:p>
          <a:p>
            <a:pPr marL="209550" lvl="0" indent="-1714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At a drop box – Find the one closest to you on our website</a:t>
            </a:r>
            <a:endParaRPr sz="105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209550" lvl="0" indent="-171450">
              <a:lnSpc>
                <a:spcPct val="105000"/>
              </a:lnSpc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In person—Drop your ballot off at the County Board of Elections, Monday – Friday, 8:30 am – 5 pm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dirty="0">
              <a:solidFill>
                <a:srgbClr val="000000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6" name="Google Shape;122;p15">
            <a:extLst>
              <a:ext uri="{FF2B5EF4-FFF2-40B4-BE49-F238E27FC236}">
                <a16:creationId xmlns:a16="http://schemas.microsoft.com/office/drawing/2014/main" id="{3C0A8296-EBD8-F64C-ABA4-F104100787CB}"/>
              </a:ext>
            </a:extLst>
          </p:cNvPr>
          <p:cNvSpPr txBox="1"/>
          <p:nvPr/>
        </p:nvSpPr>
        <p:spPr>
          <a:xfrm>
            <a:off x="5101936" y="4086299"/>
            <a:ext cx="4766623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5000"/>
              </a:lnSpc>
            </a:pPr>
            <a:r>
              <a:rPr lang="en-US" sz="105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If you lose your ballot or make a mistake</a:t>
            </a: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contact us right away</a:t>
            </a:r>
          </a:p>
        </p:txBody>
      </p:sp>
      <p:sp>
        <p:nvSpPr>
          <p:cNvPr id="37" name="Google Shape;128;p15">
            <a:extLst>
              <a:ext uri="{FF2B5EF4-FFF2-40B4-BE49-F238E27FC236}">
                <a16:creationId xmlns:a16="http://schemas.microsoft.com/office/drawing/2014/main" id="{880E44E2-F879-6F48-B423-7143FE1B03EF}"/>
              </a:ext>
            </a:extLst>
          </p:cNvPr>
          <p:cNvSpPr txBox="1"/>
          <p:nvPr/>
        </p:nvSpPr>
        <p:spPr>
          <a:xfrm>
            <a:off x="5071954" y="342901"/>
            <a:ext cx="4605272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Return your ballot as early as possible. </a:t>
            </a: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Your ballot must be </a:t>
            </a:r>
            <a:r>
              <a:rPr lang="en-US" sz="105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postmarked</a:t>
            </a: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by Election Day, </a:t>
            </a:r>
            <a:r>
              <a:rPr lang="en" sz="1050" b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November 3. </a:t>
            </a:r>
            <a:r>
              <a:rPr lang="en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If you mail it after November 1, go to the post office and ask them to hand-cancel it.</a:t>
            </a:r>
            <a:endParaRPr sz="105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40" name="Google Shape;123;p15">
            <a:extLst>
              <a:ext uri="{FF2B5EF4-FFF2-40B4-BE49-F238E27FC236}">
                <a16:creationId xmlns:a16="http://schemas.microsoft.com/office/drawing/2014/main" id="{59D95FF0-6465-CB4B-A3AB-0EB2E1F74C0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87367" y="1678567"/>
            <a:ext cx="377631" cy="37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24;p15">
            <a:extLst>
              <a:ext uri="{FF2B5EF4-FFF2-40B4-BE49-F238E27FC236}">
                <a16:creationId xmlns:a16="http://schemas.microsoft.com/office/drawing/2014/main" id="{22B4E829-0C43-8644-97AC-DE9E05B0102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3998" y="2319540"/>
            <a:ext cx="377631" cy="37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25;p15">
            <a:extLst>
              <a:ext uri="{FF2B5EF4-FFF2-40B4-BE49-F238E27FC236}">
                <a16:creationId xmlns:a16="http://schemas.microsoft.com/office/drawing/2014/main" id="{A2FDEAB7-EAB7-CC4C-A398-9C667C31ADD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3998" y="1162110"/>
            <a:ext cx="377641" cy="377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6;p15">
            <a:extLst>
              <a:ext uri="{FF2B5EF4-FFF2-40B4-BE49-F238E27FC236}">
                <a16:creationId xmlns:a16="http://schemas.microsoft.com/office/drawing/2014/main" id="{509C754C-84B5-474E-AD5D-F65C4ECDF1B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-10035"/>
          <a:stretch/>
        </p:blipFill>
        <p:spPr>
          <a:xfrm>
            <a:off x="5187367" y="3016770"/>
            <a:ext cx="377631" cy="37763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70;p14">
            <a:extLst>
              <a:ext uri="{FF2B5EF4-FFF2-40B4-BE49-F238E27FC236}">
                <a16:creationId xmlns:a16="http://schemas.microsoft.com/office/drawing/2014/main" id="{93F7A39A-204B-4B49-9C7B-691476FBF97F}"/>
              </a:ext>
            </a:extLst>
          </p:cNvPr>
          <p:cNvSpPr txBox="1"/>
          <p:nvPr/>
        </p:nvSpPr>
        <p:spPr>
          <a:xfrm>
            <a:off x="5090323" y="-71100"/>
            <a:ext cx="4663504" cy="4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Voting by mail is </a:t>
            </a:r>
            <a:r>
              <a:rPr lang="en" sz="220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easy</a:t>
            </a:r>
            <a:r>
              <a:rPr lang="en" sz="220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and </a:t>
            </a:r>
            <a:r>
              <a:rPr lang="en" sz="2200" b="1" i="1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secure!</a:t>
            </a:r>
            <a:endParaRPr sz="2200"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A36842B-CB36-734E-BCAD-49002B4D4AC5}"/>
              </a:ext>
            </a:extLst>
          </p:cNvPr>
          <p:cNvCxnSpPr>
            <a:cxnSpLocks/>
          </p:cNvCxnSpPr>
          <p:nvPr/>
        </p:nvCxnSpPr>
        <p:spPr>
          <a:xfrm>
            <a:off x="5418978" y="5562600"/>
            <a:ext cx="388620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987924B-C071-2346-A170-1EE82CB0D32D}"/>
              </a:ext>
            </a:extLst>
          </p:cNvPr>
          <p:cNvSpPr/>
          <p:nvPr/>
        </p:nvSpPr>
        <p:spPr>
          <a:xfrm>
            <a:off x="5190378" y="5715000"/>
            <a:ext cx="4343400" cy="14478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/>
              <a:t>Contact Information</a:t>
            </a:r>
          </a:p>
          <a:p>
            <a:r>
              <a:rPr lang="en-US" sz="1050" dirty="0"/>
              <a:t>County name</a:t>
            </a:r>
          </a:p>
          <a:p>
            <a:r>
              <a:rPr lang="en-US" sz="1050" dirty="0"/>
              <a:t>Phone number</a:t>
            </a:r>
          </a:p>
          <a:p>
            <a:r>
              <a:rPr lang="en-US" sz="1050" dirty="0"/>
              <a:t>Address</a:t>
            </a:r>
          </a:p>
          <a:p>
            <a:r>
              <a:rPr lang="en-US" sz="1050" dirty="0"/>
              <a:t>Hours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C5C5A2-959F-364A-85D2-374495374B96}"/>
              </a:ext>
            </a:extLst>
          </p:cNvPr>
          <p:cNvSpPr txBox="1"/>
          <p:nvPr/>
        </p:nvSpPr>
        <p:spPr>
          <a:xfrm>
            <a:off x="5357791" y="-789940"/>
            <a:ext cx="184731" cy="385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Google Shape;128;p15">
            <a:extLst>
              <a:ext uri="{FF2B5EF4-FFF2-40B4-BE49-F238E27FC236}">
                <a16:creationId xmlns:a16="http://schemas.microsoft.com/office/drawing/2014/main" id="{0CD7B4A4-E75B-8847-B450-03313AFF5CB3}"/>
              </a:ext>
            </a:extLst>
          </p:cNvPr>
          <p:cNvSpPr txBox="1"/>
          <p:nvPr/>
        </p:nvSpPr>
        <p:spPr>
          <a:xfrm>
            <a:off x="5113807" y="4389158"/>
            <a:ext cx="4606661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If you cannot return your ballot by the deadline, you can still vote in person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Bring your ballot and envelope to the polling place so you can turn them in and vote a regular ballot.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If you don’t have your mail-in ballot, you will vote a provisional ballot which will be counted once we determine that you have not voted by mail.</a:t>
            </a:r>
          </a:p>
        </p:txBody>
      </p:sp>
    </p:spTree>
    <p:extLst>
      <p:ext uri="{BB962C8B-B14F-4D97-AF65-F5344CB8AC3E}">
        <p14:creationId xmlns:p14="http://schemas.microsoft.com/office/powerpoint/2010/main" val="91810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/>
          <p:nvPr/>
        </p:nvSpPr>
        <p:spPr>
          <a:xfrm>
            <a:off x="-1" y="914618"/>
            <a:ext cx="9700591" cy="64005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80055" tIns="40018" rIns="80055" bIns="40018" anchor="ctr" anchorCtr="0">
            <a:noAutofit/>
          </a:bodyPr>
          <a:lstStyle/>
          <a:p>
            <a:pPr algn="ctr"/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382892" y="188190"/>
            <a:ext cx="8746117" cy="61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055" tIns="40018" rIns="80055" bIns="40018" anchor="t" anchorCtr="0">
            <a:noAutofit/>
          </a:bodyPr>
          <a:lstStyle/>
          <a:p>
            <a:r>
              <a:rPr lang="en" sz="3855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Customizing the ballot inserts</a:t>
            </a:r>
            <a:endParaRPr sz="1309" dirty="0"/>
          </a:p>
        </p:txBody>
      </p:sp>
      <p:sp>
        <p:nvSpPr>
          <p:cNvPr id="135" name="Google Shape;135;p16"/>
          <p:cNvSpPr txBox="1"/>
          <p:nvPr/>
        </p:nvSpPr>
        <p:spPr>
          <a:xfrm>
            <a:off x="221035" y="1079152"/>
            <a:ext cx="8313366" cy="5665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055" tIns="40018" rIns="80055" bIns="40018" anchor="t" anchorCtr="0">
            <a:noAutofit/>
          </a:bodyPr>
          <a:lstStyle/>
          <a:p>
            <a:pPr>
              <a:lnSpc>
                <a:spcPct val="120000"/>
              </a:lnSpc>
              <a:buClr>
                <a:schemeClr val="dk1"/>
              </a:buClr>
              <a:buSzPts val="2600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This file is a ballot insert that can be put into every ballot envelope</a:t>
            </a:r>
            <a:endParaRPr lang="en-US" sz="1800" dirty="0">
              <a:solidFill>
                <a:schemeClr val="dk1"/>
              </a:solidFill>
              <a:ea typeface="Open Sans"/>
              <a:cs typeface="Open Sans"/>
              <a:sym typeface="Open Sans"/>
            </a:endParaRPr>
          </a:p>
          <a:p>
            <a:pPr marL="397179" indent="-387942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•"/>
            </a:pPr>
            <a:r>
              <a:rPr lang="en-US" sz="1800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Each insert takes up one half of an 8.5x11” sheet of paper</a:t>
            </a:r>
          </a:p>
          <a:p>
            <a:pPr marL="397179" indent="-387942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•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If you support two language, put the second language on the back</a:t>
            </a:r>
            <a:endParaRPr lang="en-US" sz="1800" dirty="0">
              <a:solidFill>
                <a:schemeClr val="dk1"/>
              </a:solidFill>
              <a:ea typeface="Open Sans"/>
              <a:cs typeface="Open Sans"/>
              <a:sym typeface="Open Sans"/>
            </a:endParaRPr>
          </a:p>
          <a:p>
            <a:pPr marL="397179" indent="-387942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•"/>
            </a:pPr>
            <a:endParaRPr lang="en-US" sz="1800" dirty="0">
              <a:solidFill>
                <a:schemeClr val="dk1"/>
              </a:solidFill>
              <a:ea typeface="Open Sans"/>
              <a:cs typeface="Open Sans"/>
              <a:sym typeface="Open Sans"/>
            </a:endParaRPr>
          </a:p>
          <a:p>
            <a:pPr marL="332522" indent="-286338">
              <a:lnSpc>
                <a:spcPct val="115000"/>
              </a:lnSpc>
              <a:spcBef>
                <a:spcPts val="727"/>
              </a:spcBef>
              <a:buClr>
                <a:schemeClr val="dk1"/>
              </a:buClr>
              <a:buSzPts val="2600"/>
              <a:buFont typeface="Open Sans"/>
              <a:buAutoNum type="arabicPeriod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Customize the insert</a:t>
            </a:r>
          </a:p>
          <a:p>
            <a:pPr marL="803594" lvl="1" indent="-323285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◦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The version on the left is for “received by” – on the right for “postmark” – customize one and then copy it to the other side.</a:t>
            </a:r>
          </a:p>
          <a:p>
            <a:pPr marL="803594" lvl="1" indent="-323285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◦"/>
            </a:pPr>
            <a:r>
              <a:rPr lang="en-US" sz="1800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Consider adding additional information like the county website and a website with a list of all drop box locations</a:t>
            </a:r>
          </a:p>
          <a:p>
            <a:pPr marL="803594" lvl="1" indent="-323285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◦"/>
            </a:pPr>
            <a:r>
              <a:rPr lang="en-US" sz="1800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After you customize the insert, </a:t>
            </a: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be sure to keep both copies consistent</a:t>
            </a:r>
          </a:p>
          <a:p>
            <a:pPr marL="332522" indent="-286338">
              <a:lnSpc>
                <a:spcPct val="115000"/>
              </a:lnSpc>
              <a:spcBef>
                <a:spcPts val="727"/>
              </a:spcBef>
              <a:buClr>
                <a:schemeClr val="dk1"/>
              </a:buClr>
              <a:buSzPts val="2600"/>
              <a:buFont typeface="Open Sans"/>
              <a:buAutoNum type="arabicPeriod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Print it</a:t>
            </a:r>
          </a:p>
          <a:p>
            <a:pPr marL="803594" lvl="1" indent="-323285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◦"/>
            </a:pPr>
            <a:r>
              <a:rPr lang="en-US" sz="1800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Only print the first slide—don’t print this instructions sheet</a:t>
            </a:r>
          </a:p>
          <a:p>
            <a:pPr marL="332522" indent="-286338">
              <a:lnSpc>
                <a:spcPct val="115000"/>
              </a:lnSpc>
              <a:spcBef>
                <a:spcPts val="727"/>
              </a:spcBef>
              <a:buClr>
                <a:schemeClr val="dk1"/>
              </a:buClr>
              <a:buSzPts val="2600"/>
              <a:buFont typeface="Open Sans"/>
              <a:buAutoNum type="arabicPeriod"/>
            </a:pPr>
            <a:r>
              <a:rPr lang="en-US" sz="1800" b="1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Cut it</a:t>
            </a:r>
          </a:p>
          <a:p>
            <a:pPr marL="803594" lvl="1" indent="-323285">
              <a:lnSpc>
                <a:spcPct val="120000"/>
              </a:lnSpc>
              <a:buClr>
                <a:schemeClr val="dk1"/>
              </a:buClr>
              <a:buSzPts val="2600"/>
              <a:buFont typeface="Open Sans"/>
              <a:buChar char="◦"/>
            </a:pPr>
            <a:r>
              <a:rPr lang="en-US" sz="1800" dirty="0">
                <a:solidFill>
                  <a:schemeClr val="dk1"/>
                </a:solidFill>
                <a:ea typeface="Open Sans"/>
                <a:cs typeface="Open Sans"/>
                <a:sym typeface="Open Sans"/>
              </a:rPr>
              <a:t>Cut along the vertical dotted line that separates the two inserts</a:t>
            </a:r>
          </a:p>
        </p:txBody>
      </p:sp>
    </p:spTree>
    <p:extLst>
      <p:ext uri="{BB962C8B-B14F-4D97-AF65-F5344CB8AC3E}">
        <p14:creationId xmlns:p14="http://schemas.microsoft.com/office/powerpoint/2010/main" val="316826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1873</TotalTime>
  <Words>608</Words>
  <Application>Microsoft Macintosh PowerPoint</Application>
  <PresentationFormat>Custom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Quesenbery</dc:creator>
  <cp:lastModifiedBy>Whitney Quesenbery</cp:lastModifiedBy>
  <cp:revision>56</cp:revision>
  <cp:lastPrinted>2020-09-11T12:08:24Z</cp:lastPrinted>
  <dcterms:created xsi:type="dcterms:W3CDTF">2020-08-27T18:50:46Z</dcterms:created>
  <dcterms:modified xsi:type="dcterms:W3CDTF">2020-09-11T12:09:25Z</dcterms:modified>
</cp:coreProperties>
</file>